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</p:sldIdLst>
  <p:sldSz cx="18288000" cy="10287000"/>
  <p:notesSz cx="6858000" cy="9144000"/>
  <p:embeddedFontLst>
    <p:embeddedFont>
      <p:font typeface="Gochi Hand" charset="1" panose="00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Now" charset="1" panose="00000500000000000000"/>
      <p:regular r:id="rId11"/>
    </p:embeddedFont>
    <p:embeddedFont>
      <p:font typeface="Now Bold" charset="1" panose="00000800000000000000"/>
      <p:regular r:id="rId12"/>
    </p:embeddedFont>
    <p:embeddedFont>
      <p:font typeface="Now Thin" charset="1" panose="00000300000000000000"/>
      <p:regular r:id="rId13"/>
    </p:embeddedFont>
    <p:embeddedFont>
      <p:font typeface="Now Light" charset="1" panose="00000400000000000000"/>
      <p:regular r:id="rId14"/>
    </p:embeddedFont>
    <p:embeddedFont>
      <p:font typeface="Now Medium" charset="1" panose="00000600000000000000"/>
      <p:regular r:id="rId15"/>
    </p:embeddedFont>
    <p:embeddedFont>
      <p:font typeface="Now Heavy" charset="1" panose="00000A00000000000000"/>
      <p:regular r:id="rId16"/>
    </p:embeddedFont>
    <p:embeddedFont>
      <p:font typeface="Bryndan Write" charset="1" panose="02000503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41.png" Type="http://schemas.openxmlformats.org/officeDocument/2006/relationships/image"/><Relationship Id="rId13" Target="../media/image42.svg" Type="http://schemas.openxmlformats.org/officeDocument/2006/relationships/image"/><Relationship Id="rId14" Target="../media/image43.png" Type="http://schemas.openxmlformats.org/officeDocument/2006/relationships/image"/><Relationship Id="rId15" Target="../media/image44.svg" Type="http://schemas.openxmlformats.org/officeDocument/2006/relationships/image"/><Relationship Id="rId16" Target="../media/image57.png" Type="http://schemas.openxmlformats.org/officeDocument/2006/relationships/image"/><Relationship Id="rId17" Target="../media/image58.pn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41.png" Type="http://schemas.openxmlformats.org/officeDocument/2006/relationships/image"/><Relationship Id="rId13" Target="../media/image42.svg" Type="http://schemas.openxmlformats.org/officeDocument/2006/relationships/image"/><Relationship Id="rId14" Target="../media/image43.png" Type="http://schemas.openxmlformats.org/officeDocument/2006/relationships/image"/><Relationship Id="rId15" Target="../media/image44.svg" Type="http://schemas.openxmlformats.org/officeDocument/2006/relationships/image"/><Relationship Id="rId16" Target="../media/image59.pn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41.png" Type="http://schemas.openxmlformats.org/officeDocument/2006/relationships/image"/><Relationship Id="rId13" Target="../media/image42.svg" Type="http://schemas.openxmlformats.org/officeDocument/2006/relationships/image"/><Relationship Id="rId14" Target="../media/image43.png" Type="http://schemas.openxmlformats.org/officeDocument/2006/relationships/image"/><Relationship Id="rId15" Target="../media/image44.sv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41.png" Type="http://schemas.openxmlformats.org/officeDocument/2006/relationships/image"/><Relationship Id="rId13" Target="../media/image42.svg" Type="http://schemas.openxmlformats.org/officeDocument/2006/relationships/image"/><Relationship Id="rId14" Target="../media/image43.png" Type="http://schemas.openxmlformats.org/officeDocument/2006/relationships/image"/><Relationship Id="rId15" Target="../media/image44.svg" Type="http://schemas.openxmlformats.org/officeDocument/2006/relationships/image"/><Relationship Id="rId16" Target="../media/image60.png" Type="http://schemas.openxmlformats.org/officeDocument/2006/relationships/image"/><Relationship Id="rId17" Target="../media/image61.pn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png" Type="http://schemas.openxmlformats.org/officeDocument/2006/relationships/image"/><Relationship Id="rId2" Target="../media/image1.jpeg" Type="http://schemas.openxmlformats.org/officeDocument/2006/relationships/image"/><Relationship Id="rId3" Target="../media/image27.jpe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png" Type="http://schemas.openxmlformats.org/officeDocument/2006/relationships/image"/><Relationship Id="rId2" Target="../media/image1.jpeg" Type="http://schemas.openxmlformats.org/officeDocument/2006/relationships/image"/><Relationship Id="rId3" Target="../media/image27.jpe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8.png" Type="http://schemas.openxmlformats.org/officeDocument/2006/relationships/image"/><Relationship Id="rId12" Target="../media/image69.png" Type="http://schemas.openxmlformats.org/officeDocument/2006/relationships/image"/><Relationship Id="rId2" Target="../media/image1.jpeg" Type="http://schemas.openxmlformats.org/officeDocument/2006/relationships/image"/><Relationship Id="rId3" Target="../media/image27.jpe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66.png" Type="http://schemas.openxmlformats.org/officeDocument/2006/relationships/image"/><Relationship Id="rId7" Target="../media/image67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72.png" Type="http://schemas.openxmlformats.org/officeDocument/2006/relationships/image"/><Relationship Id="rId14" Target="../media/image73.svg" Type="http://schemas.openxmlformats.org/officeDocument/2006/relationships/image"/><Relationship Id="rId15" Target="../media/image2.png" Type="http://schemas.openxmlformats.org/officeDocument/2006/relationships/image"/><Relationship Id="rId16" Target="../media/image3.svg" Type="http://schemas.openxmlformats.org/officeDocument/2006/relationships/image"/><Relationship Id="rId2" Target="../media/image1.jpeg" Type="http://schemas.openxmlformats.org/officeDocument/2006/relationships/image"/><Relationship Id="rId3" Target="../media/image70.png" Type="http://schemas.openxmlformats.org/officeDocument/2006/relationships/image"/><Relationship Id="rId4" Target="../media/image71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jpe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41.png" Type="http://schemas.openxmlformats.org/officeDocument/2006/relationships/image"/><Relationship Id="rId13" Target="../media/image42.svg" Type="http://schemas.openxmlformats.org/officeDocument/2006/relationships/image"/><Relationship Id="rId14" Target="../media/image43.png" Type="http://schemas.openxmlformats.org/officeDocument/2006/relationships/image"/><Relationship Id="rId15" Target="../media/image44.svg" Type="http://schemas.openxmlformats.org/officeDocument/2006/relationships/image"/><Relationship Id="rId16" Target="../media/image45.pn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7.jpe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41.png" Type="http://schemas.openxmlformats.org/officeDocument/2006/relationships/image"/><Relationship Id="rId13" Target="../media/image42.svg" Type="http://schemas.openxmlformats.org/officeDocument/2006/relationships/image"/><Relationship Id="rId14" Target="../media/image43.png" Type="http://schemas.openxmlformats.org/officeDocument/2006/relationships/image"/><Relationship Id="rId15" Target="../media/image44.svg" Type="http://schemas.openxmlformats.org/officeDocument/2006/relationships/image"/><Relationship Id="rId16" Target="../media/image53.pn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41.png" Type="http://schemas.openxmlformats.org/officeDocument/2006/relationships/image"/><Relationship Id="rId13" Target="../media/image42.svg" Type="http://schemas.openxmlformats.org/officeDocument/2006/relationships/image"/><Relationship Id="rId14" Target="../media/image43.png" Type="http://schemas.openxmlformats.org/officeDocument/2006/relationships/image"/><Relationship Id="rId15" Target="../media/image44.svg" Type="http://schemas.openxmlformats.org/officeDocument/2006/relationships/image"/><Relationship Id="rId16" Target="../media/image54.pn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41.png" Type="http://schemas.openxmlformats.org/officeDocument/2006/relationships/image"/><Relationship Id="rId13" Target="../media/image42.svg" Type="http://schemas.openxmlformats.org/officeDocument/2006/relationships/image"/><Relationship Id="rId14" Target="../media/image43.png" Type="http://schemas.openxmlformats.org/officeDocument/2006/relationships/image"/><Relationship Id="rId15" Target="../media/image44.svg" Type="http://schemas.openxmlformats.org/officeDocument/2006/relationships/image"/><Relationship Id="rId16" Target="../media/image55.png" Type="http://schemas.openxmlformats.org/officeDocument/2006/relationships/image"/><Relationship Id="rId17" Target="../media/image56.pn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342060">
            <a:off x="5481480" y="2788375"/>
            <a:ext cx="7325040" cy="6299535"/>
          </a:xfrm>
          <a:custGeom>
            <a:avLst/>
            <a:gdLst/>
            <a:ahLst/>
            <a:cxnLst/>
            <a:rect r="r" b="b" t="t" l="l"/>
            <a:pathLst>
              <a:path h="6299535" w="7325040">
                <a:moveTo>
                  <a:pt x="0" y="0"/>
                </a:moveTo>
                <a:lnTo>
                  <a:pt x="7325040" y="0"/>
                </a:lnTo>
                <a:lnTo>
                  <a:pt x="7325040" y="6299534"/>
                </a:lnTo>
                <a:lnTo>
                  <a:pt x="0" y="6299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21756" y="2537356"/>
            <a:ext cx="10444488" cy="443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6"/>
              </a:lnSpc>
            </a:pPr>
            <a:r>
              <a:rPr lang="en-US" sz="16506">
                <a:solidFill>
                  <a:srgbClr val="FFFFFF"/>
                </a:solidFill>
                <a:latin typeface="Bryndan Write Bold"/>
              </a:rPr>
              <a:t>HTML &amp; CSS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097523">
            <a:off x="11156873" y="1560993"/>
            <a:ext cx="1885747" cy="1296022"/>
          </a:xfrm>
          <a:custGeom>
            <a:avLst/>
            <a:gdLst/>
            <a:ahLst/>
            <a:cxnLst/>
            <a:rect r="r" b="b" t="t" l="l"/>
            <a:pathLst>
              <a:path h="1296022" w="1885747">
                <a:moveTo>
                  <a:pt x="0" y="0"/>
                </a:moveTo>
                <a:lnTo>
                  <a:pt x="1885746" y="0"/>
                </a:lnTo>
                <a:lnTo>
                  <a:pt x="1885746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829267">
            <a:off x="15774367" y="8189225"/>
            <a:ext cx="3715300" cy="2519649"/>
          </a:xfrm>
          <a:custGeom>
            <a:avLst/>
            <a:gdLst/>
            <a:ahLst/>
            <a:cxnLst/>
            <a:rect r="r" b="b" t="t" l="l"/>
            <a:pathLst>
              <a:path h="2519649" w="3715300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559470">
            <a:off x="2930373" y="2435234"/>
            <a:ext cx="2195245" cy="2279892"/>
          </a:xfrm>
          <a:custGeom>
            <a:avLst/>
            <a:gdLst/>
            <a:ahLst/>
            <a:cxnLst/>
            <a:rect r="r" b="b" t="t" l="l"/>
            <a:pathLst>
              <a:path h="2279892" w="2195245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80170">
            <a:off x="13972610" y="5900178"/>
            <a:ext cx="1664513" cy="2142851"/>
          </a:xfrm>
          <a:custGeom>
            <a:avLst/>
            <a:gdLst/>
            <a:ahLst/>
            <a:cxnLst/>
            <a:rect r="r" b="b" t="t" l="l"/>
            <a:pathLst>
              <a:path h="2142851" w="1664513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391118">
            <a:off x="14634691" y="-210499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366799" y="8742061"/>
            <a:ext cx="5554402" cy="516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2899">
                <a:solidFill>
                  <a:srgbClr val="FFFFFF"/>
                </a:solidFill>
                <a:latin typeface="Bryndan Write Bold"/>
              </a:rPr>
              <a:t>CSS #2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97808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120786" y="1978851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7" y="0"/>
                </a:lnTo>
                <a:lnTo>
                  <a:pt x="1364677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9932243" y="7391497"/>
            <a:ext cx="2473723" cy="971498"/>
          </a:xfrm>
          <a:custGeom>
            <a:avLst/>
            <a:gdLst/>
            <a:ahLst/>
            <a:cxnLst/>
            <a:rect r="r" b="b" t="t" l="l"/>
            <a:pathLst>
              <a:path h="971498" w="2473723">
                <a:moveTo>
                  <a:pt x="2473723" y="971498"/>
                </a:moveTo>
                <a:lnTo>
                  <a:pt x="0" y="971498"/>
                </a:lnTo>
                <a:lnTo>
                  <a:pt x="0" y="0"/>
                </a:lnTo>
                <a:lnTo>
                  <a:pt x="2473723" y="0"/>
                </a:lnTo>
                <a:lnTo>
                  <a:pt x="2473723" y="97149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857661" y="4965893"/>
            <a:ext cx="7810922" cy="3737220"/>
          </a:xfrm>
          <a:custGeom>
            <a:avLst/>
            <a:gdLst/>
            <a:ahLst/>
            <a:cxnLst/>
            <a:rect r="r" b="b" t="t" l="l"/>
            <a:pathLst>
              <a:path h="3737220" w="7810922">
                <a:moveTo>
                  <a:pt x="0" y="0"/>
                </a:moveTo>
                <a:lnTo>
                  <a:pt x="7810922" y="0"/>
                </a:lnTo>
                <a:lnTo>
                  <a:pt x="7810922" y="3737220"/>
                </a:lnTo>
                <a:lnTo>
                  <a:pt x="0" y="373722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2016" t="-23745" r="-12027" b="-2408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078295" y="6422807"/>
            <a:ext cx="5352044" cy="823391"/>
          </a:xfrm>
          <a:custGeom>
            <a:avLst/>
            <a:gdLst/>
            <a:ahLst/>
            <a:cxnLst/>
            <a:rect r="r" b="b" t="t" l="l"/>
            <a:pathLst>
              <a:path h="823391" w="5352044">
                <a:moveTo>
                  <a:pt x="0" y="0"/>
                </a:moveTo>
                <a:lnTo>
                  <a:pt x="5352044" y="0"/>
                </a:lnTo>
                <a:lnTo>
                  <a:pt x="5352044" y="823392"/>
                </a:lnTo>
                <a:lnTo>
                  <a:pt x="0" y="82339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03124" y="3900361"/>
            <a:ext cx="10674097" cy="55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9"/>
              </a:lnSpc>
            </a:pPr>
            <a:r>
              <a:rPr lang="en-US" sz="2900">
                <a:solidFill>
                  <a:srgbClr val="000000"/>
                </a:solidFill>
                <a:latin typeface="Now"/>
              </a:rPr>
              <a:t>Contoh penggunannya adalah sebagai berikut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24712" y="2325387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Fungsi rgb() dan rgba()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15624" y="5067300"/>
            <a:ext cx="5421800" cy="844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3"/>
              </a:lnSpc>
              <a:spcBef>
                <a:spcPct val="0"/>
              </a:spcBef>
            </a:pPr>
            <a:r>
              <a:rPr lang="en-US" sz="2338">
                <a:solidFill>
                  <a:srgbClr val="000000"/>
                </a:solidFill>
                <a:latin typeface="Bryndan Write"/>
              </a:rPr>
              <a:t>Pada kode di bawah, menunjukkan bahwa merah 255, hijau 100 dan biru 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97808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120786" y="1978851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7" y="0"/>
                </a:lnTo>
                <a:lnTo>
                  <a:pt x="1364677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9932243" y="7391497"/>
            <a:ext cx="2473723" cy="971498"/>
          </a:xfrm>
          <a:custGeom>
            <a:avLst/>
            <a:gdLst/>
            <a:ahLst/>
            <a:cxnLst/>
            <a:rect r="r" b="b" t="t" l="l"/>
            <a:pathLst>
              <a:path h="971498" w="2473723">
                <a:moveTo>
                  <a:pt x="2473723" y="971498"/>
                </a:moveTo>
                <a:lnTo>
                  <a:pt x="0" y="971498"/>
                </a:lnTo>
                <a:lnTo>
                  <a:pt x="0" y="0"/>
                </a:lnTo>
                <a:lnTo>
                  <a:pt x="2473723" y="0"/>
                </a:lnTo>
                <a:lnTo>
                  <a:pt x="2473723" y="97149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16476" y="3361796"/>
            <a:ext cx="10674097" cy="1144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9"/>
              </a:lnSpc>
            </a:pPr>
            <a:r>
              <a:rPr lang="en-US" sz="2900">
                <a:solidFill>
                  <a:srgbClr val="000000"/>
                </a:solidFill>
                <a:latin typeface="Now"/>
              </a:rPr>
              <a:t>Fungsi rgba() mirip dengan fungsi rgb(), tapi ada penambahan parameter alpha di belakangnya.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24712" y="2325387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Fungsi rgb() dan rgba()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113896" y="4801468"/>
            <a:ext cx="10079258" cy="5039629"/>
          </a:xfrm>
          <a:custGeom>
            <a:avLst/>
            <a:gdLst/>
            <a:ahLst/>
            <a:cxnLst/>
            <a:rect r="r" b="b" t="t" l="l"/>
            <a:pathLst>
              <a:path h="5039629" w="10079258">
                <a:moveTo>
                  <a:pt x="0" y="0"/>
                </a:moveTo>
                <a:lnTo>
                  <a:pt x="10079258" y="0"/>
                </a:lnTo>
                <a:lnTo>
                  <a:pt x="10079258" y="5039628"/>
                </a:lnTo>
                <a:lnTo>
                  <a:pt x="0" y="503962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97808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120786" y="1978851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7" y="0"/>
                </a:lnTo>
                <a:lnTo>
                  <a:pt x="1364677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9932243" y="7391497"/>
            <a:ext cx="2473723" cy="971498"/>
          </a:xfrm>
          <a:custGeom>
            <a:avLst/>
            <a:gdLst/>
            <a:ahLst/>
            <a:cxnLst/>
            <a:rect r="r" b="b" t="t" l="l"/>
            <a:pathLst>
              <a:path h="971498" w="2473723">
                <a:moveTo>
                  <a:pt x="2473723" y="971498"/>
                </a:moveTo>
                <a:lnTo>
                  <a:pt x="0" y="971498"/>
                </a:lnTo>
                <a:lnTo>
                  <a:pt x="0" y="0"/>
                </a:lnTo>
                <a:lnTo>
                  <a:pt x="2473723" y="0"/>
                </a:lnTo>
                <a:lnTo>
                  <a:pt x="2473723" y="97149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16476" y="3509920"/>
            <a:ext cx="10674097" cy="2916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9"/>
              </a:lnSpc>
            </a:pPr>
            <a:r>
              <a:rPr lang="en-US" sz="2900">
                <a:solidFill>
                  <a:srgbClr val="000000"/>
                </a:solidFill>
                <a:latin typeface="Now"/>
              </a:rPr>
              <a:t>Nilai alpha tersebut dapat diberikan dari 0% sampai 100% atau 0.0 - 1.0.</a:t>
            </a:r>
          </a:p>
          <a:p>
            <a:pPr algn="ctr">
              <a:lnSpc>
                <a:spcPts val="4669"/>
              </a:lnSpc>
            </a:pPr>
            <a:r>
              <a:rPr lang="en-US" sz="2900">
                <a:solidFill>
                  <a:srgbClr val="000000"/>
                </a:solidFill>
                <a:latin typeface="Now"/>
              </a:rPr>
              <a:t>Semakin mendekati angka 1, maka warnanya akan semakin terang dan semakin mendekati angka 0 warnanya akan semakin transparan.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24712" y="2325387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Fungsi rgb() dan rgba()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97808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120786" y="1978851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7" y="0"/>
                </a:lnTo>
                <a:lnTo>
                  <a:pt x="1364677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9932243" y="7523947"/>
            <a:ext cx="2473723" cy="971498"/>
          </a:xfrm>
          <a:custGeom>
            <a:avLst/>
            <a:gdLst/>
            <a:ahLst/>
            <a:cxnLst/>
            <a:rect r="r" b="b" t="t" l="l"/>
            <a:pathLst>
              <a:path h="971498" w="2473723">
                <a:moveTo>
                  <a:pt x="2473723" y="971498"/>
                </a:moveTo>
                <a:lnTo>
                  <a:pt x="0" y="971498"/>
                </a:lnTo>
                <a:lnTo>
                  <a:pt x="0" y="0"/>
                </a:lnTo>
                <a:lnTo>
                  <a:pt x="2473723" y="0"/>
                </a:lnTo>
                <a:lnTo>
                  <a:pt x="2473723" y="97149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19502" y="4750192"/>
            <a:ext cx="8312741" cy="3259504"/>
          </a:xfrm>
          <a:custGeom>
            <a:avLst/>
            <a:gdLst/>
            <a:ahLst/>
            <a:cxnLst/>
            <a:rect r="r" b="b" t="t" l="l"/>
            <a:pathLst>
              <a:path h="3259504" w="8312741">
                <a:moveTo>
                  <a:pt x="0" y="0"/>
                </a:moveTo>
                <a:lnTo>
                  <a:pt x="8312741" y="0"/>
                </a:lnTo>
                <a:lnTo>
                  <a:pt x="8312741" y="3259504"/>
                </a:lnTo>
                <a:lnTo>
                  <a:pt x="0" y="325950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0638" t="-27131" r="-10799" b="-2621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640127" y="6379944"/>
            <a:ext cx="3997061" cy="779914"/>
          </a:xfrm>
          <a:custGeom>
            <a:avLst/>
            <a:gdLst/>
            <a:ahLst/>
            <a:cxnLst/>
            <a:rect r="r" b="b" t="t" l="l"/>
            <a:pathLst>
              <a:path h="779914" w="3997061">
                <a:moveTo>
                  <a:pt x="0" y="0"/>
                </a:moveTo>
                <a:lnTo>
                  <a:pt x="3997061" y="0"/>
                </a:lnTo>
                <a:lnTo>
                  <a:pt x="3997061" y="779914"/>
                </a:lnTo>
                <a:lnTo>
                  <a:pt x="0" y="77991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16476" y="3634370"/>
            <a:ext cx="10674097" cy="55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9"/>
              </a:lnSpc>
            </a:pPr>
            <a:r>
              <a:rPr lang="en-US" sz="2900">
                <a:solidFill>
                  <a:srgbClr val="000000"/>
                </a:solidFill>
                <a:latin typeface="Now"/>
              </a:rPr>
              <a:t>Contoh penggunaan rgba() adalah sebagai berikut: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24712" y="2325387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Fungsi rgb() dan rgba()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15413" y="4712092"/>
            <a:ext cx="4646488" cy="990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9"/>
              </a:lnSpc>
              <a:spcBef>
                <a:spcPct val="0"/>
              </a:spcBef>
            </a:pPr>
            <a:r>
              <a:rPr lang="en-US" sz="1892">
                <a:solidFill>
                  <a:srgbClr val="000000"/>
                </a:solidFill>
                <a:latin typeface="Now"/>
              </a:rPr>
              <a:t>Pada contoh di samping, nilai alpha yang diberikan adalah 0.5, atau sama dengan 50%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8984341" cy="10435018"/>
            <a:chOff x="0" y="0"/>
            <a:chExt cx="11979121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5140" t="0" r="37461" b="0"/>
            <a:stretch>
              <a:fillRect/>
            </a:stretch>
          </p:blipFill>
          <p:spPr>
            <a:xfrm flipH="false" flipV="false">
              <a:off x="0" y="0"/>
              <a:ext cx="11979121" cy="13913357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true" flipV="false" rot="0">
            <a:off x="2972149" y="625038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17653" y="8108592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10966" y="248224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1028700"/>
            <a:ext cx="8902400" cy="4451200"/>
          </a:xfrm>
          <a:custGeom>
            <a:avLst/>
            <a:gdLst/>
            <a:ahLst/>
            <a:cxnLst/>
            <a:rect r="r" b="b" t="t" l="l"/>
            <a:pathLst>
              <a:path h="4451200" w="8902400">
                <a:moveTo>
                  <a:pt x="0" y="0"/>
                </a:moveTo>
                <a:lnTo>
                  <a:pt x="8902400" y="0"/>
                </a:lnTo>
                <a:lnTo>
                  <a:pt x="8902400" y="4451200"/>
                </a:lnTo>
                <a:lnTo>
                  <a:pt x="0" y="44512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3697" y="5778534"/>
            <a:ext cx="8393064" cy="4006816"/>
          </a:xfrm>
          <a:custGeom>
            <a:avLst/>
            <a:gdLst/>
            <a:ahLst/>
            <a:cxnLst/>
            <a:rect r="r" b="b" t="t" l="l"/>
            <a:pathLst>
              <a:path h="4006816" w="8393064">
                <a:moveTo>
                  <a:pt x="0" y="0"/>
                </a:moveTo>
                <a:lnTo>
                  <a:pt x="8393064" y="0"/>
                </a:lnTo>
                <a:lnTo>
                  <a:pt x="8393064" y="4006816"/>
                </a:lnTo>
                <a:lnTo>
                  <a:pt x="0" y="40068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917" t="-14919" r="-8969" b="-1734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144000" y="3713372"/>
            <a:ext cx="8721738" cy="914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30"/>
              </a:lnSpc>
            </a:pPr>
            <a:r>
              <a:rPr lang="en-US" sz="6028">
                <a:solidFill>
                  <a:srgbClr val="FFFFFF"/>
                </a:solidFill>
                <a:latin typeface="Bryndan Write Bold"/>
              </a:rPr>
              <a:t>Fungsi hsl() dan hsla()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4738553"/>
            <a:ext cx="8721738" cy="2013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6"/>
              </a:lnSpc>
            </a:pPr>
            <a:r>
              <a:rPr lang="en-US" sz="2861">
                <a:solidFill>
                  <a:srgbClr val="FFFFFF"/>
                </a:solidFill>
                <a:latin typeface="Now"/>
              </a:rPr>
              <a:t>Fungsi hsl() merupakan fungsi yang menghasilkan warna berdasarkan konsep warna HSL. HSL merupakan singkatan dari Hue, Saturation, Lightness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8984341" cy="10435018"/>
            <a:chOff x="0" y="0"/>
            <a:chExt cx="11979121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5140" t="0" r="37461" b="0"/>
            <a:stretch>
              <a:fillRect/>
            </a:stretch>
          </p:blipFill>
          <p:spPr>
            <a:xfrm flipH="false" flipV="false">
              <a:off x="0" y="0"/>
              <a:ext cx="11979121" cy="13913357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true" flipV="false" rot="0">
            <a:off x="2972149" y="625038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17653" y="8108592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10966" y="248224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1028700"/>
            <a:ext cx="8902400" cy="4451200"/>
          </a:xfrm>
          <a:custGeom>
            <a:avLst/>
            <a:gdLst/>
            <a:ahLst/>
            <a:cxnLst/>
            <a:rect r="r" b="b" t="t" l="l"/>
            <a:pathLst>
              <a:path h="4451200" w="8902400">
                <a:moveTo>
                  <a:pt x="0" y="0"/>
                </a:moveTo>
                <a:lnTo>
                  <a:pt x="8902400" y="0"/>
                </a:lnTo>
                <a:lnTo>
                  <a:pt x="8902400" y="4451200"/>
                </a:lnTo>
                <a:lnTo>
                  <a:pt x="0" y="44512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4272" y="6167930"/>
            <a:ext cx="8231914" cy="3482309"/>
          </a:xfrm>
          <a:custGeom>
            <a:avLst/>
            <a:gdLst/>
            <a:ahLst/>
            <a:cxnLst/>
            <a:rect r="r" b="b" t="t" l="l"/>
            <a:pathLst>
              <a:path h="3482309" w="8231914">
                <a:moveTo>
                  <a:pt x="0" y="0"/>
                </a:moveTo>
                <a:lnTo>
                  <a:pt x="8231915" y="0"/>
                </a:lnTo>
                <a:lnTo>
                  <a:pt x="8231915" y="3482309"/>
                </a:lnTo>
                <a:lnTo>
                  <a:pt x="0" y="34823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248" t="-14992" r="-6946" b="-1642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144000" y="3713372"/>
            <a:ext cx="8721738" cy="914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30"/>
              </a:lnSpc>
            </a:pPr>
            <a:r>
              <a:rPr lang="en-US" sz="6028">
                <a:solidFill>
                  <a:srgbClr val="FFFFFF"/>
                </a:solidFill>
                <a:latin typeface="Bryndan Write Bold"/>
              </a:rPr>
              <a:t>Fungsi hsl() dan hsla()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4738553"/>
            <a:ext cx="8721738" cy="1508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6"/>
              </a:lnSpc>
            </a:pPr>
            <a:r>
              <a:rPr lang="en-US" sz="2861">
                <a:solidFill>
                  <a:srgbClr val="FFFFFF"/>
                </a:solidFill>
                <a:latin typeface="Now"/>
              </a:rPr>
              <a:t>Fungsi hsl() juga punya fungsi hsla() untuk memberikan nilai alpha atau transparan pada warna HSL.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8984341" cy="10435018"/>
            <a:chOff x="0" y="0"/>
            <a:chExt cx="11979121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5140" t="0" r="37461" b="0"/>
            <a:stretch>
              <a:fillRect/>
            </a:stretch>
          </p:blipFill>
          <p:spPr>
            <a:xfrm flipH="false" flipV="false">
              <a:off x="0" y="0"/>
              <a:ext cx="11979121" cy="13913357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true" flipV="false" rot="0">
            <a:off x="2972149" y="625038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17653" y="8108592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10966" y="248224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1028700"/>
            <a:ext cx="8902400" cy="4451200"/>
          </a:xfrm>
          <a:custGeom>
            <a:avLst/>
            <a:gdLst/>
            <a:ahLst/>
            <a:cxnLst/>
            <a:rect r="r" b="b" t="t" l="l"/>
            <a:pathLst>
              <a:path h="4451200" w="8902400">
                <a:moveTo>
                  <a:pt x="0" y="0"/>
                </a:moveTo>
                <a:lnTo>
                  <a:pt x="8902400" y="0"/>
                </a:lnTo>
                <a:lnTo>
                  <a:pt x="8902400" y="4451200"/>
                </a:lnTo>
                <a:lnTo>
                  <a:pt x="0" y="44512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81941" y="953174"/>
            <a:ext cx="8984341" cy="4492170"/>
          </a:xfrm>
          <a:custGeom>
            <a:avLst/>
            <a:gdLst/>
            <a:ahLst/>
            <a:cxnLst/>
            <a:rect r="r" b="b" t="t" l="l"/>
            <a:pathLst>
              <a:path h="4492170" w="8984341">
                <a:moveTo>
                  <a:pt x="0" y="0"/>
                </a:moveTo>
                <a:lnTo>
                  <a:pt x="8984341" y="0"/>
                </a:lnTo>
                <a:lnTo>
                  <a:pt x="8984341" y="4492171"/>
                </a:lnTo>
                <a:lnTo>
                  <a:pt x="0" y="44921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144000" y="1019175"/>
            <a:ext cx="8721738" cy="104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10"/>
              </a:lnSpc>
            </a:pPr>
            <a:r>
              <a:rPr lang="en-US" sz="6828">
                <a:solidFill>
                  <a:srgbClr val="FFFFFF"/>
                </a:solidFill>
                <a:latin typeface="Bryndan Write Bold"/>
              </a:rPr>
              <a:t>Warna Gradasi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2846841"/>
            <a:ext cx="8721738" cy="561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06"/>
              </a:lnSpc>
            </a:pPr>
            <a:r>
              <a:rPr lang="en-US" sz="2861">
                <a:solidFill>
                  <a:srgbClr val="FFFFFF"/>
                </a:solidFill>
                <a:latin typeface="Now"/>
              </a:rPr>
              <a:t>Warna gradasi adalah kumpulan dari beberapa warna yang digabungkan dengan membentuk transisi gradasi warna.</a:t>
            </a:r>
          </a:p>
          <a:p>
            <a:pPr>
              <a:lnSpc>
                <a:spcPts val="4006"/>
              </a:lnSpc>
            </a:pPr>
            <a:r>
              <a:rPr lang="en-US" sz="2861">
                <a:solidFill>
                  <a:srgbClr val="FFFFFF"/>
                </a:solidFill>
                <a:latin typeface="Now"/>
              </a:rPr>
              <a:t>Warna gradasi di CSS biasanya dibuat dengan fungsi:</a:t>
            </a:r>
          </a:p>
          <a:p>
            <a:pPr marL="617846" indent="-308923" lvl="1">
              <a:lnSpc>
                <a:spcPts val="4006"/>
              </a:lnSpc>
              <a:buFont typeface="Arial"/>
              <a:buChar char="•"/>
            </a:pPr>
            <a:r>
              <a:rPr lang="en-US" sz="2861">
                <a:solidFill>
                  <a:srgbClr val="FFFFFF"/>
                </a:solidFill>
                <a:latin typeface="Now"/>
              </a:rPr>
              <a:t>linear-gradient() untuk gradasi linear;</a:t>
            </a:r>
          </a:p>
          <a:p>
            <a:pPr marL="617846" indent="-308923" lvl="1">
              <a:lnSpc>
                <a:spcPts val="4006"/>
              </a:lnSpc>
              <a:buFont typeface="Arial"/>
              <a:buChar char="•"/>
            </a:pPr>
            <a:r>
              <a:rPr lang="en-US" sz="2861">
                <a:solidFill>
                  <a:srgbClr val="FFFFFF"/>
                </a:solidFill>
                <a:latin typeface="Now"/>
              </a:rPr>
              <a:t>radial-gradient() untuk gradasi lingkaran;</a:t>
            </a:r>
          </a:p>
          <a:p>
            <a:pPr marL="617846" indent="-308923" lvl="1">
              <a:lnSpc>
                <a:spcPts val="4006"/>
              </a:lnSpc>
              <a:buFont typeface="Arial"/>
              <a:buChar char="•"/>
            </a:pPr>
            <a:r>
              <a:rPr lang="en-US" sz="2861">
                <a:solidFill>
                  <a:srgbClr val="FFFFFF"/>
                </a:solidFill>
                <a:latin typeface="Now"/>
              </a:rPr>
              <a:t>conic-gradient() untuk gradasi memutar;</a:t>
            </a:r>
          </a:p>
          <a:p>
            <a:pPr>
              <a:lnSpc>
                <a:spcPts val="4006"/>
              </a:lnSpc>
            </a:pPr>
            <a:r>
              <a:rPr lang="en-US" sz="2861">
                <a:solidFill>
                  <a:srgbClr val="FFFFFF"/>
                </a:solidFill>
                <a:latin typeface="Now"/>
              </a:rPr>
              <a:t>Tiap-tiap fungsi punya parameter yang hampir sama. Bedanya pada parameter awal saja.</a:t>
            </a:r>
          </a:p>
          <a:p>
            <a:pPr>
              <a:lnSpc>
                <a:spcPts val="4006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0" y="6259787"/>
            <a:ext cx="8902400" cy="2982317"/>
          </a:xfrm>
          <a:custGeom>
            <a:avLst/>
            <a:gdLst/>
            <a:ahLst/>
            <a:cxnLst/>
            <a:rect r="r" b="b" t="t" l="l"/>
            <a:pathLst>
              <a:path h="2982317" w="8902400">
                <a:moveTo>
                  <a:pt x="0" y="0"/>
                </a:moveTo>
                <a:lnTo>
                  <a:pt x="8902400" y="0"/>
                </a:lnTo>
                <a:lnTo>
                  <a:pt x="8902400" y="2982317"/>
                </a:lnTo>
                <a:lnTo>
                  <a:pt x="0" y="298231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6012" t="-16579" r="-5739" b="-18764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2353" t="0" r="32353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6496022" y="3019230"/>
            <a:ext cx="9640627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Background-Color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96022" y="4168971"/>
            <a:ext cx="8675320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w"/>
              </a:rPr>
              <a:t>Penggunannya terhadap background juga tidak jauh berbeda. Properti color juga bisa digunakan pada background color.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353809">
            <a:off x="12900677" y="1466714"/>
            <a:ext cx="1665386" cy="1729602"/>
          </a:xfrm>
          <a:custGeom>
            <a:avLst/>
            <a:gdLst/>
            <a:ahLst/>
            <a:cxnLst/>
            <a:rect r="r" b="b" t="t" l="l"/>
            <a:pathLst>
              <a:path h="1729602" w="1665386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87847">
            <a:off x="15185561" y="7207175"/>
            <a:ext cx="1902177" cy="1859369"/>
          </a:xfrm>
          <a:custGeom>
            <a:avLst/>
            <a:gdLst/>
            <a:ahLst/>
            <a:cxnLst/>
            <a:rect r="r" b="b" t="t" l="l"/>
            <a:pathLst>
              <a:path h="1859369" w="1902177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3488">
            <a:off x="4200371" y="941233"/>
            <a:ext cx="1627739" cy="1550791"/>
          </a:xfrm>
          <a:custGeom>
            <a:avLst/>
            <a:gdLst/>
            <a:ahLst/>
            <a:cxnLst/>
            <a:rect r="r" b="b" t="t" l="l"/>
            <a:pathLst>
              <a:path h="1550791" w="1627739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49565" y="7639245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63826">
            <a:off x="11537191" y="1778400"/>
            <a:ext cx="1947347" cy="1338359"/>
          </a:xfrm>
          <a:custGeom>
            <a:avLst/>
            <a:gdLst/>
            <a:ahLst/>
            <a:cxnLst/>
            <a:rect r="r" b="b" t="t" l="l"/>
            <a:pathLst>
              <a:path h="1338359" w="1947347">
                <a:moveTo>
                  <a:pt x="0" y="0"/>
                </a:moveTo>
                <a:lnTo>
                  <a:pt x="1947347" y="0"/>
                </a:lnTo>
                <a:lnTo>
                  <a:pt x="1947347" y="1338358"/>
                </a:lnTo>
                <a:lnTo>
                  <a:pt x="0" y="13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829267">
            <a:off x="15774367" y="8189225"/>
            <a:ext cx="3715300" cy="2519649"/>
          </a:xfrm>
          <a:custGeom>
            <a:avLst/>
            <a:gdLst/>
            <a:ahLst/>
            <a:cxnLst/>
            <a:rect r="r" b="b" t="t" l="l"/>
            <a:pathLst>
              <a:path h="2519649" w="3715300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91118">
            <a:off x="14634691" y="-210499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699999">
            <a:off x="3677137" y="2203427"/>
            <a:ext cx="2068144" cy="1756042"/>
          </a:xfrm>
          <a:custGeom>
            <a:avLst/>
            <a:gdLst/>
            <a:ahLst/>
            <a:cxnLst/>
            <a:rect r="r" b="b" t="t" l="l"/>
            <a:pathLst>
              <a:path h="1756042" w="2068144">
                <a:moveTo>
                  <a:pt x="0" y="0"/>
                </a:moveTo>
                <a:lnTo>
                  <a:pt x="2068145" y="0"/>
                </a:lnTo>
                <a:lnTo>
                  <a:pt x="2068145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334544">
            <a:off x="13001227" y="5822549"/>
            <a:ext cx="2068144" cy="1756042"/>
          </a:xfrm>
          <a:custGeom>
            <a:avLst/>
            <a:gdLst/>
            <a:ahLst/>
            <a:cxnLst/>
            <a:rect r="r" b="b" t="t" l="l"/>
            <a:pathLst>
              <a:path h="1756042" w="2068144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42060">
            <a:off x="6292314" y="3696068"/>
            <a:ext cx="5703373" cy="4904900"/>
          </a:xfrm>
          <a:custGeom>
            <a:avLst/>
            <a:gdLst/>
            <a:ahLst/>
            <a:cxnLst/>
            <a:rect r="r" b="b" t="t" l="l"/>
            <a:pathLst>
              <a:path h="4904900" w="5703373">
                <a:moveTo>
                  <a:pt x="0" y="0"/>
                </a:moveTo>
                <a:lnTo>
                  <a:pt x="5703372" y="0"/>
                </a:lnTo>
                <a:lnTo>
                  <a:pt x="5703372" y="4904900"/>
                </a:lnTo>
                <a:lnTo>
                  <a:pt x="0" y="4904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78903" y="3198570"/>
            <a:ext cx="7730195" cy="404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21"/>
              </a:lnSpc>
            </a:pPr>
            <a:r>
              <a:rPr lang="en-US" sz="15021">
                <a:solidFill>
                  <a:srgbClr val="FFFFFF"/>
                </a:solidFill>
                <a:latin typeface="Bryndan Writ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2353" t="0" r="32353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6496022" y="3019230"/>
            <a:ext cx="9640627" cy="93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Pendahuluan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96022" y="4188021"/>
            <a:ext cx="8675320" cy="3936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Warna adalah properti yang paling sering digunakan dalam CSS.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Kamu bisa bayangkan..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Jika warna web cuma hitam putih saja, maka akan terasa hambar dan monoton.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Karena itu, warna pasti dipakai di dalam CSS. Supaya tampilan web semakin menarik dan berwarna. Yuk belajar!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353809">
            <a:off x="12900677" y="1466714"/>
            <a:ext cx="1665386" cy="1729602"/>
          </a:xfrm>
          <a:custGeom>
            <a:avLst/>
            <a:gdLst/>
            <a:ahLst/>
            <a:cxnLst/>
            <a:rect r="r" b="b" t="t" l="l"/>
            <a:pathLst>
              <a:path h="1729602" w="1665386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87847">
            <a:off x="15185561" y="7207175"/>
            <a:ext cx="1902177" cy="1859369"/>
          </a:xfrm>
          <a:custGeom>
            <a:avLst/>
            <a:gdLst/>
            <a:ahLst/>
            <a:cxnLst/>
            <a:rect r="r" b="b" t="t" l="l"/>
            <a:pathLst>
              <a:path h="1859369" w="1902177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3488">
            <a:off x="4200371" y="941233"/>
            <a:ext cx="1627739" cy="1550791"/>
          </a:xfrm>
          <a:custGeom>
            <a:avLst/>
            <a:gdLst/>
            <a:ahLst/>
            <a:cxnLst/>
            <a:rect r="r" b="b" t="t" l="l"/>
            <a:pathLst>
              <a:path h="1550791" w="1627739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49565" y="8136860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5"/>
                </a:lnTo>
                <a:lnTo>
                  <a:pt x="0" y="11215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6181" t="0" r="48502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5976145" y="2789159"/>
            <a:ext cx="11649041" cy="93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Cara Menggunakan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44102" y="3970152"/>
            <a:ext cx="8675320" cy="350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Untuk memberikan warna pada css kita bisa menggunakan tag </a:t>
            </a:r>
            <a:r>
              <a:rPr lang="en-US" sz="2500">
                <a:solidFill>
                  <a:srgbClr val="FFFFFF"/>
                </a:solidFill>
                <a:latin typeface="Now Bold"/>
              </a:rPr>
              <a:t>color</a:t>
            </a:r>
            <a:r>
              <a:rPr lang="en-US" sz="2500">
                <a:solidFill>
                  <a:srgbClr val="FFFFFF"/>
                </a:solidFill>
                <a:latin typeface="Now"/>
              </a:rPr>
              <a:t> yang merupakan properti untuk mengubah warna.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Masih ingat dengan penulisan syntax css? Penulisannya tidaklah sulit, sama seperti sebelumnya. Kali ini kita akan belajar untuk memilih warna menggunakan unsur rgb, gradasi, dan transparansi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028700" y="-45716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17653" y="8108592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43179" y="9258300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97808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9144000" y="4172002"/>
            <a:ext cx="2473723" cy="971498"/>
          </a:xfrm>
          <a:custGeom>
            <a:avLst/>
            <a:gdLst/>
            <a:ahLst/>
            <a:cxnLst/>
            <a:rect r="r" b="b" t="t" l="l"/>
            <a:pathLst>
              <a:path h="971498" w="2473723">
                <a:moveTo>
                  <a:pt x="2473723" y="0"/>
                </a:moveTo>
                <a:lnTo>
                  <a:pt x="0" y="0"/>
                </a:lnTo>
                <a:lnTo>
                  <a:pt x="0" y="971498"/>
                </a:lnTo>
                <a:lnTo>
                  <a:pt x="2473723" y="971498"/>
                </a:lnTo>
                <a:lnTo>
                  <a:pt x="24737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278214" y="4172002"/>
            <a:ext cx="5594087" cy="3564971"/>
          </a:xfrm>
          <a:custGeom>
            <a:avLst/>
            <a:gdLst/>
            <a:ahLst/>
            <a:cxnLst/>
            <a:rect r="r" b="b" t="t" l="l"/>
            <a:pathLst>
              <a:path h="3564971" w="5594087">
                <a:moveTo>
                  <a:pt x="0" y="0"/>
                </a:moveTo>
                <a:lnTo>
                  <a:pt x="5594088" y="0"/>
                </a:lnTo>
                <a:lnTo>
                  <a:pt x="5594088" y="3564970"/>
                </a:lnTo>
                <a:lnTo>
                  <a:pt x="0" y="356497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7671" t="-27731" r="-18066" b="-2724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100866" y="3256326"/>
            <a:ext cx="10086269" cy="455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berikut adalah cara penulisan syntax dasar dari color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24712" y="2325436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Cara Penulisan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5255692"/>
            <a:ext cx="5972566" cy="94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Artinya kita memberikan warna </a:t>
            </a:r>
            <a:r>
              <a:rPr lang="en-US" sz="2400">
                <a:solidFill>
                  <a:srgbClr val="000000"/>
                </a:solidFill>
                <a:latin typeface="Now Bold"/>
              </a:rPr>
              <a:t>orange</a:t>
            </a:r>
            <a:r>
              <a:rPr lang="en-US" sz="2400">
                <a:solidFill>
                  <a:srgbClr val="000000"/>
                </a:solidFill>
                <a:latin typeface="Now"/>
              </a:rPr>
              <a:t> pada elemen &lt;h1&gt;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91370" y="3588120"/>
            <a:ext cx="9705260" cy="4274239"/>
          </a:xfrm>
          <a:custGeom>
            <a:avLst/>
            <a:gdLst/>
            <a:ahLst/>
            <a:cxnLst/>
            <a:rect r="r" b="b" t="t" l="l"/>
            <a:pathLst>
              <a:path h="4274239" w="9705260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21296">
            <a:off x="6325472" y="5529041"/>
            <a:ext cx="5637056" cy="1434887"/>
          </a:xfrm>
          <a:custGeom>
            <a:avLst/>
            <a:gdLst/>
            <a:ahLst/>
            <a:cxnLst/>
            <a:rect r="r" b="b" t="t" l="l"/>
            <a:pathLst>
              <a:path h="1434887" w="5637056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26566">
            <a:off x="2743604" y="2404370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87259" y="4768977"/>
            <a:ext cx="10913483" cy="1101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>
                <a:solidFill>
                  <a:srgbClr val="000000"/>
                </a:solidFill>
                <a:latin typeface="Gochi Hand"/>
              </a:rPr>
              <a:t>Nilai Color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7671314">
            <a:off x="11833594" y="5972294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6181" t="0" r="48502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5976145" y="2789159"/>
            <a:ext cx="11649041" cy="93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Nilai yang Valid untuk Warna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44102" y="3970152"/>
            <a:ext cx="8675320" cy="48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Nilai warna pada properti `color dapat kita berikan dengan berbagai cara.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Salah satunya dengan menuliskan nama warna dalam bahasa inggris.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Misalnya, warna teks untuk paragraf adalah merah, maka kita bisa berikan </a:t>
            </a:r>
            <a:r>
              <a:rPr lang="en-US" sz="2500">
                <a:solidFill>
                  <a:srgbClr val="FFFFFF"/>
                </a:solidFill>
                <a:latin typeface="Now Bold"/>
              </a:rPr>
              <a:t>color:red</a:t>
            </a:r>
            <a:r>
              <a:rPr lang="en-US" sz="2500">
                <a:solidFill>
                  <a:srgbClr val="FFFFFF"/>
                </a:solidFill>
                <a:latin typeface="Now"/>
              </a:rPr>
              <a:t>.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Selain menggunakan nama warna, terdapat juga cara lain yang valid seperti fungsi </a:t>
            </a:r>
            <a:r>
              <a:rPr lang="en-US" sz="2500">
                <a:solidFill>
                  <a:srgbClr val="FFFFFF"/>
                </a:solidFill>
                <a:latin typeface="Now Bold"/>
              </a:rPr>
              <a:t>rgb()</a:t>
            </a:r>
            <a:r>
              <a:rPr lang="en-US" sz="2500">
                <a:solidFill>
                  <a:srgbClr val="FFFFFF"/>
                </a:solidFill>
                <a:latin typeface="Now"/>
              </a:rPr>
              <a:t>, kode heksa, dsb.</a:t>
            </a:r>
          </a:p>
          <a:p>
            <a:pPr>
              <a:lnSpc>
                <a:spcPts val="350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028700" y="-45716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17653" y="8108592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43179" y="9258300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97808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8943935" y="6996429"/>
            <a:ext cx="2473723" cy="971498"/>
          </a:xfrm>
          <a:custGeom>
            <a:avLst/>
            <a:gdLst/>
            <a:ahLst/>
            <a:cxnLst/>
            <a:rect r="r" b="b" t="t" l="l"/>
            <a:pathLst>
              <a:path h="971498" w="2473723">
                <a:moveTo>
                  <a:pt x="2473723" y="971499"/>
                </a:moveTo>
                <a:lnTo>
                  <a:pt x="0" y="971499"/>
                </a:lnTo>
                <a:lnTo>
                  <a:pt x="0" y="0"/>
                </a:lnTo>
                <a:lnTo>
                  <a:pt x="2473723" y="0"/>
                </a:lnTo>
                <a:lnTo>
                  <a:pt x="2473723" y="971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00866" y="3120383"/>
            <a:ext cx="10086269" cy="1427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nama warna merupakan cara yang sering digunakan karena muadh diingat. Cara penggunaannya cukup menuliskan warna tersebut dalam bahasa inggris ke dalam nilai properties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24712" y="2325436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Nama Warna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224712" y="4823485"/>
            <a:ext cx="9838576" cy="3575732"/>
          </a:xfrm>
          <a:custGeom>
            <a:avLst/>
            <a:gdLst/>
            <a:ahLst/>
            <a:cxnLst/>
            <a:rect r="r" b="b" t="t" l="l"/>
            <a:pathLst>
              <a:path h="3575732" w="9838576">
                <a:moveTo>
                  <a:pt x="0" y="0"/>
                </a:moveTo>
                <a:lnTo>
                  <a:pt x="9838576" y="0"/>
                </a:lnTo>
                <a:lnTo>
                  <a:pt x="9838576" y="3575732"/>
                </a:lnTo>
                <a:lnTo>
                  <a:pt x="0" y="357573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6012" t="-41903" r="-6206" b="-12481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97808" y="-1034075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8191864">
            <a:off x="1641704" y="6705502"/>
            <a:ext cx="2473723" cy="971498"/>
          </a:xfrm>
          <a:custGeom>
            <a:avLst/>
            <a:gdLst/>
            <a:ahLst/>
            <a:cxnLst/>
            <a:rect r="r" b="b" t="t" l="l"/>
            <a:pathLst>
              <a:path h="971498" w="2473723">
                <a:moveTo>
                  <a:pt x="2473722" y="971498"/>
                </a:moveTo>
                <a:lnTo>
                  <a:pt x="0" y="971498"/>
                </a:lnTo>
                <a:lnTo>
                  <a:pt x="0" y="0"/>
                </a:lnTo>
                <a:lnTo>
                  <a:pt x="2473722" y="0"/>
                </a:lnTo>
                <a:lnTo>
                  <a:pt x="2473722" y="97149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10391" y="3335564"/>
            <a:ext cx="10086269" cy="3855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Kode heksadesmial merupakan kode yang menggunakan bilangan heksa desmial, memiliki nilai dari 0 sampai f (16 dalam desimal).</a:t>
            </a:r>
          </a:p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Kode heksa demsial diawali dengan tanda pagar (#), kemudian diikuti kode heksanya. Kode ini dapat terdiri dari 3 digit atau 6 digit bilangan.</a:t>
            </a:r>
          </a:p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Setiap angka dalam kode heksa desimal menentukan nilai warna dalam RGB (#RRGGBB atau #RGB).</a:t>
            </a:r>
          </a:p>
          <a:p>
            <a:pPr algn="ctr">
              <a:lnSpc>
                <a:spcPts val="3864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224712" y="2325436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Code Heksadesimal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906071" y="7024922"/>
            <a:ext cx="6494908" cy="2233378"/>
          </a:xfrm>
          <a:custGeom>
            <a:avLst/>
            <a:gdLst/>
            <a:ahLst/>
            <a:cxnLst/>
            <a:rect r="r" b="b" t="t" l="l"/>
            <a:pathLst>
              <a:path h="2233378" w="6494908">
                <a:moveTo>
                  <a:pt x="0" y="0"/>
                </a:moveTo>
                <a:lnTo>
                  <a:pt x="6494908" y="0"/>
                </a:lnTo>
                <a:lnTo>
                  <a:pt x="6494908" y="2233378"/>
                </a:lnTo>
                <a:lnTo>
                  <a:pt x="0" y="223337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8932" t="-48452" r="-17797" b="-50654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97808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120786" y="1978851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7" y="0"/>
                </a:lnTo>
                <a:lnTo>
                  <a:pt x="1364677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8858648" y="7459364"/>
            <a:ext cx="2473723" cy="971498"/>
          </a:xfrm>
          <a:custGeom>
            <a:avLst/>
            <a:gdLst/>
            <a:ahLst/>
            <a:cxnLst/>
            <a:rect r="r" b="b" t="t" l="l"/>
            <a:pathLst>
              <a:path h="971498" w="2473723">
                <a:moveTo>
                  <a:pt x="2473723" y="971499"/>
                </a:moveTo>
                <a:lnTo>
                  <a:pt x="0" y="971499"/>
                </a:lnTo>
                <a:lnTo>
                  <a:pt x="0" y="0"/>
                </a:lnTo>
                <a:lnTo>
                  <a:pt x="2473723" y="0"/>
                </a:lnTo>
                <a:lnTo>
                  <a:pt x="2473723" y="971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90889" y="4581178"/>
            <a:ext cx="7669773" cy="4090545"/>
          </a:xfrm>
          <a:custGeom>
            <a:avLst/>
            <a:gdLst/>
            <a:ahLst/>
            <a:cxnLst/>
            <a:rect r="r" b="b" t="t" l="l"/>
            <a:pathLst>
              <a:path h="4090545" w="7669773">
                <a:moveTo>
                  <a:pt x="0" y="0"/>
                </a:moveTo>
                <a:lnTo>
                  <a:pt x="7669773" y="0"/>
                </a:lnTo>
                <a:lnTo>
                  <a:pt x="7669773" y="4090545"/>
                </a:lnTo>
                <a:lnTo>
                  <a:pt x="0" y="409054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806951" y="3363122"/>
            <a:ext cx="10674097" cy="941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Fungsi rgb() adalah fungsi yang menghasilkan warna berdasarkan konsep warna RGB pada komputer.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24712" y="2325387"/>
            <a:ext cx="9838576" cy="8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Fungsi rgb() dan rgba()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619841" y="6347179"/>
            <a:ext cx="5307156" cy="558543"/>
          </a:xfrm>
          <a:custGeom>
            <a:avLst/>
            <a:gdLst/>
            <a:ahLst/>
            <a:cxnLst/>
            <a:rect r="r" b="b" t="t" l="l"/>
            <a:pathLst>
              <a:path h="558543" w="5307156">
                <a:moveTo>
                  <a:pt x="0" y="0"/>
                </a:moveTo>
                <a:lnTo>
                  <a:pt x="5307156" y="0"/>
                </a:lnTo>
                <a:lnTo>
                  <a:pt x="5307156" y="558543"/>
                </a:lnTo>
                <a:lnTo>
                  <a:pt x="0" y="55854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27085" t="-355079" r="-35968" b="-319571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DAFvCUcrxcw</dc:identifier>
  <dcterms:modified xsi:type="dcterms:W3CDTF">2011-08-01T06:04:30Z</dcterms:modified>
  <cp:revision>1</cp:revision>
  <dc:title>Pertemuan 5 - CSS #2</dc:title>
</cp:coreProperties>
</file>